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4" r:id="rId5"/>
    <p:sldId id="267" r:id="rId6"/>
    <p:sldId id="265" r:id="rId7"/>
    <p:sldId id="266" r:id="rId8"/>
    <p:sldId id="269" r:id="rId9"/>
    <p:sldId id="274" r:id="rId10"/>
    <p:sldId id="275" r:id="rId11"/>
    <p:sldId id="268" r:id="rId12"/>
    <p:sldId id="273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FADE-9844-41CD-AE67-B0CDD899A6DB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C358-8015-4507-9CCB-C1E84CBAC6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491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FADE-9844-41CD-AE67-B0CDD899A6DB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C358-8015-4507-9CCB-C1E84CBAC6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82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FADE-9844-41CD-AE67-B0CDD899A6DB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C358-8015-4507-9CCB-C1E84CBAC6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720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FADE-9844-41CD-AE67-B0CDD899A6DB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C358-8015-4507-9CCB-C1E84CBAC6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848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FADE-9844-41CD-AE67-B0CDD899A6DB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C358-8015-4507-9CCB-C1E84CBAC6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857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FADE-9844-41CD-AE67-B0CDD899A6DB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C358-8015-4507-9CCB-C1E84CBAC6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255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FADE-9844-41CD-AE67-B0CDD899A6DB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C358-8015-4507-9CCB-C1E84CBAC6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239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FADE-9844-41CD-AE67-B0CDD899A6DB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C358-8015-4507-9CCB-C1E84CBAC6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05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FADE-9844-41CD-AE67-B0CDD899A6DB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C358-8015-4507-9CCB-C1E84CBAC6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62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FADE-9844-41CD-AE67-B0CDD899A6DB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C358-8015-4507-9CCB-C1E84CBAC6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488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FADE-9844-41CD-AE67-B0CDD899A6DB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C358-8015-4507-9CCB-C1E84CBAC6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56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2FADE-9844-41CD-AE67-B0CDD899A6DB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1C358-8015-4507-9CCB-C1E84CBAC6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848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istory.com/this-day-in-history/united-states-imposes-the-draft" TargetMode="External"/><Relationship Id="rId13" Type="http://schemas.openxmlformats.org/officeDocument/2006/relationships/hyperlink" Target="http://www.vcn.bc.ca/~jjones/hstrnt.html" TargetMode="External"/><Relationship Id="rId3" Type="http://schemas.openxmlformats.org/officeDocument/2006/relationships/hyperlink" Target="https://www.boundless.com/u-s-history/textbooks/boundless-u-s-history-textbook/world-war-i-1914-1919-23/america-and-wwi-179/the-call-to-arms-977-2224/" TargetMode="External"/><Relationship Id="rId7" Type="http://schemas.openxmlformats.org/officeDocument/2006/relationships/hyperlink" Target="http://www.archives.gov/federal-register/codification/proclamations/02762.html" TargetMode="External"/><Relationship Id="rId12" Type="http://schemas.openxmlformats.org/officeDocument/2006/relationships/hyperlink" Target="http://depts.washington.edu/antiwar/vietnam_draft.shtml" TargetMode="External"/><Relationship Id="rId2" Type="http://schemas.openxmlformats.org/officeDocument/2006/relationships/hyperlink" Target="http://www.trademarkandcopyrightlawblog.com/2014/06/when-slacker-was-a-dirty-word-defamation-and-draft-dodging-during-world-war-i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s.archives.gov/prologue/?p=1712" TargetMode="External"/><Relationship Id="rId11" Type="http://schemas.openxmlformats.org/officeDocument/2006/relationships/hyperlink" Target="http://www.history.com/topics/vietnam-war" TargetMode="External"/><Relationship Id="rId5" Type="http://schemas.openxmlformats.org/officeDocument/2006/relationships/hyperlink" Target="http://memory.loc.gov/cgi-bin/np_item.pl" TargetMode="External"/><Relationship Id="rId10" Type="http://schemas.openxmlformats.org/officeDocument/2006/relationships/hyperlink" Target="https://research.archives.gov/id/201129" TargetMode="External"/><Relationship Id="rId4" Type="http://schemas.openxmlformats.org/officeDocument/2006/relationships/hyperlink" Target="http://www.gjenvick.com/Military/WorldWarOne/TheDraft/SelectiveServiceSystem/1917-07-20-Draft-DrawingTheFirstNumber.html#axzz3tQrqr6sq" TargetMode="External"/><Relationship Id="rId9" Type="http://schemas.openxmlformats.org/officeDocument/2006/relationships/hyperlink" Target="https://carolynyeager.net/mothers-movement-agitating-against-american-involvement-world-war-ii" TargetMode="External"/><Relationship Id="rId14" Type="http://schemas.openxmlformats.org/officeDocument/2006/relationships/hyperlink" Target="http://www.loc.gov/teachers/classroommaterials/primarysourcesets/veteran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Military Draft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M.J. Scharch</a:t>
            </a:r>
          </a:p>
          <a:p>
            <a:r>
              <a:rPr lang="en-US" dirty="0" smtClean="0"/>
              <a:t>Oral History</a:t>
            </a:r>
          </a:p>
          <a:p>
            <a:r>
              <a:rPr lang="en-US" dirty="0" smtClean="0"/>
              <a:t>6 December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431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War Era (1955-1975)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Strong opposition to the war - bitter divisions among Americans</a:t>
            </a:r>
          </a:p>
          <a:p>
            <a:r>
              <a:rPr lang="en-US" sz="2400" dirty="0"/>
              <a:t>209,517 cases of accused draft offenders </a:t>
            </a:r>
            <a:endParaRPr lang="en-US" sz="2400" dirty="0" smtClean="0"/>
          </a:p>
          <a:p>
            <a:r>
              <a:rPr lang="en-US" sz="2400" dirty="0"/>
              <a:t>16,000 American males </a:t>
            </a:r>
            <a:r>
              <a:rPr lang="en-US" sz="2400" dirty="0" smtClean="0"/>
              <a:t>formally immigrated to </a:t>
            </a:r>
          </a:p>
          <a:p>
            <a:pPr marL="0" indent="0">
              <a:buNone/>
            </a:pPr>
            <a:r>
              <a:rPr lang="en-US" sz="2400" dirty="0" smtClean="0"/>
              <a:t>     between1966-1972</a:t>
            </a:r>
            <a:r>
              <a:rPr lang="en-US" sz="2400" dirty="0"/>
              <a:t> 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133600"/>
            <a:ext cx="1752600" cy="240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648200"/>
            <a:ext cx="182086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657600"/>
            <a:ext cx="3639095" cy="2683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885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Suspended/Reinstated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1975 - R</a:t>
            </a:r>
            <a:r>
              <a:rPr lang="en-US" dirty="0" smtClean="0"/>
              <a:t>egistration requirement was suspended	- </a:t>
            </a:r>
            <a:r>
              <a:rPr lang="en-US" dirty="0" smtClean="0"/>
              <a:t>U.S. converted to all-volunteer military</a:t>
            </a:r>
          </a:p>
          <a:p>
            <a:pPr marL="0" indent="0">
              <a:buNone/>
            </a:pPr>
            <a:r>
              <a:rPr lang="en-US" dirty="0" smtClean="0"/>
              <a:t>1980 - Resumed again IRT Soviet invasion of 	  Afghanistan</a:t>
            </a:r>
          </a:p>
          <a:p>
            <a:pPr marL="0" indent="0">
              <a:buNone/>
            </a:pPr>
            <a:r>
              <a:rPr lang="en-US" dirty="0" smtClean="0"/>
              <a:t>Continues - Registration is hedge against crisis needing military forces – No draftees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Son Registered – 1997</a:t>
            </a: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Grandsons Registered – 2008, 2011, 2015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453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Draft </a:t>
            </a:r>
            <a:r>
              <a:rPr lang="en-US" dirty="0" smtClean="0"/>
              <a:t>Today - Future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Today: </a:t>
            </a:r>
          </a:p>
          <a:p>
            <a:r>
              <a:rPr lang="en-US" dirty="0" smtClean="0"/>
              <a:t>U.S. Military is meeting many recruiting goals</a:t>
            </a:r>
          </a:p>
          <a:p>
            <a:r>
              <a:rPr lang="en-US" dirty="0" smtClean="0"/>
              <a:t>May be necessary if U.S. Military enters a third front (Iraq, Afghanistan, and ?)</a:t>
            </a:r>
          </a:p>
          <a:p>
            <a:r>
              <a:rPr lang="en-US" dirty="0"/>
              <a:t>U</a:t>
            </a:r>
            <a:r>
              <a:rPr lang="en-US" dirty="0" smtClean="0"/>
              <a:t>.S. Military prefers motivated volunteers vs. reluctant conscript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Future: Dec 2015 - Deliberating change to Selective Service - Make women eligible for draft 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In the future – Granddaughters register???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049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200" dirty="0" smtClean="0"/>
              <a:t>First Call Poster WW I  </a:t>
            </a:r>
            <a:r>
              <a:rPr lang="en-US" sz="1200" u="sng" dirty="0" smtClean="0">
                <a:hlinkClick r:id="rId2"/>
              </a:rPr>
              <a:t>http</a:t>
            </a:r>
            <a:r>
              <a:rPr lang="en-US" sz="1200" u="sng" dirty="0">
                <a:hlinkClick r:id="rId2"/>
              </a:rPr>
              <a:t>://www.trademarkandcopyrightlawblog.com/2014/06/when-slacker-was-a-dirty-word-defamation-and-draft-dodging-during-world-war-i/</a:t>
            </a:r>
            <a:r>
              <a:rPr lang="en-US" sz="1200" dirty="0"/>
              <a:t> </a:t>
            </a:r>
            <a:endParaRPr lang="en-US" sz="1200" dirty="0" smtClean="0"/>
          </a:p>
          <a:p>
            <a:r>
              <a:rPr lang="en-US" sz="1200" dirty="0"/>
              <a:t>The Washington Post, Saturday, July 21, </a:t>
            </a:r>
            <a:r>
              <a:rPr lang="en-US" sz="1200" dirty="0" smtClean="0"/>
              <a:t>1917 </a:t>
            </a:r>
            <a:r>
              <a:rPr lang="en-US" sz="1200" u="sng" dirty="0">
                <a:hlinkClick r:id="rId3"/>
              </a:rPr>
              <a:t>https://www.boundless.com/u-s-history/textbooks/boundless-u-s-history-textbook/world-war-i-1914-1919-23/america-and-wwi-179/the-call-to-arms-977-2224</a:t>
            </a:r>
            <a:r>
              <a:rPr lang="en-US" sz="1200" u="sng" dirty="0" smtClean="0">
                <a:hlinkClick r:id="rId3"/>
              </a:rPr>
              <a:t>/</a:t>
            </a:r>
            <a:endParaRPr lang="en-US" sz="1200" dirty="0" smtClean="0"/>
          </a:p>
          <a:p>
            <a:r>
              <a:rPr lang="en-US" sz="1200" dirty="0" smtClean="0"/>
              <a:t>First Draft number  </a:t>
            </a:r>
            <a:r>
              <a:rPr lang="en-US" sz="1200" u="sng" dirty="0">
                <a:hlinkClick r:id="rId4"/>
              </a:rPr>
              <a:t>http://</a:t>
            </a:r>
            <a:r>
              <a:rPr lang="en-US" sz="1200" u="sng" dirty="0" smtClean="0">
                <a:hlinkClick r:id="rId4"/>
              </a:rPr>
              <a:t>www.gjenvick.com/Military/WorldWarOne/TheDraft/SelectiveServiceSystem/1917-07-20-Draft-DrawingTheFirstNumber.html#axzz3tQrqr6sq</a:t>
            </a:r>
            <a:endParaRPr lang="en-US" sz="1200" dirty="0" smtClean="0"/>
          </a:p>
          <a:p>
            <a:r>
              <a:rPr lang="en-US" sz="1200" dirty="0" smtClean="0"/>
              <a:t>WW I Troops send off </a:t>
            </a:r>
            <a:r>
              <a:rPr lang="en-US" sz="1200" u="sng" dirty="0">
                <a:hlinkClick r:id="rId5"/>
              </a:rPr>
              <a:t>http://memory.loc.gov/cgi-bin/np_item.pl</a:t>
            </a:r>
            <a:r>
              <a:rPr lang="en-US" sz="1200" dirty="0"/>
              <a:t> </a:t>
            </a:r>
            <a:endParaRPr lang="en-US" sz="1200" dirty="0" smtClean="0"/>
          </a:p>
          <a:p>
            <a:r>
              <a:rPr lang="en-US" sz="1200" dirty="0" smtClean="0"/>
              <a:t>Sentiment of American Mothers’ Poster </a:t>
            </a:r>
            <a:r>
              <a:rPr lang="en-US" sz="1200" u="sng" dirty="0">
                <a:hlinkClick r:id="rId3"/>
              </a:rPr>
              <a:t>https://www.boundless.com/u-s-history/textbooks/boundless-u-s-history-textbook/world-war-i-1914-1919-23/america-and-wwi-179/the-call-to-arms-977-2224</a:t>
            </a:r>
            <a:r>
              <a:rPr lang="en-US" sz="1200" u="sng" dirty="0" smtClean="0">
                <a:hlinkClick r:id="rId3"/>
              </a:rPr>
              <a:t>/</a:t>
            </a:r>
            <a:endParaRPr lang="en-US" sz="1200" u="sng" dirty="0" smtClean="0"/>
          </a:p>
          <a:p>
            <a:r>
              <a:rPr lang="en-US" sz="1200" dirty="0" smtClean="0"/>
              <a:t>Japanese citizens – Service   </a:t>
            </a:r>
            <a:r>
              <a:rPr lang="en-US" sz="1200" u="sng" dirty="0" smtClean="0">
                <a:hlinkClick r:id="rId6"/>
              </a:rPr>
              <a:t>http://blogs.archives.gov/prologue/?p=1712</a:t>
            </a:r>
            <a:r>
              <a:rPr lang="en-US" sz="1200" u="sng" dirty="0" smtClean="0"/>
              <a:t> </a:t>
            </a:r>
          </a:p>
          <a:p>
            <a:r>
              <a:rPr lang="en-US" sz="1200" dirty="0" smtClean="0"/>
              <a:t>Selective Service Training Act pardons </a:t>
            </a:r>
            <a:r>
              <a:rPr lang="en-US" sz="1200" u="sng" dirty="0" smtClean="0">
                <a:hlinkClick r:id="rId7"/>
              </a:rPr>
              <a:t>http://www.archives.gov/federal-register/codification/proclamations/02762.html</a:t>
            </a:r>
            <a:r>
              <a:rPr lang="en-US" sz="1200" u="sng" dirty="0" smtClean="0"/>
              <a:t> </a:t>
            </a:r>
          </a:p>
          <a:p>
            <a:r>
              <a:rPr lang="en-US" sz="1200" dirty="0" smtClean="0"/>
              <a:t>Nisei civil disobedience   </a:t>
            </a:r>
            <a:r>
              <a:rPr lang="en-US" sz="1200" u="sng" dirty="0" smtClean="0">
                <a:hlinkClick r:id="rId6"/>
              </a:rPr>
              <a:t>http://blogs.archives.gov/prologue/?p=1712</a:t>
            </a:r>
            <a:endParaRPr lang="en-US" sz="1200" u="sng" dirty="0" smtClean="0"/>
          </a:p>
          <a:p>
            <a:r>
              <a:rPr lang="en-US" sz="1200" dirty="0" smtClean="0"/>
              <a:t>US Imposes Draft  </a:t>
            </a:r>
            <a:r>
              <a:rPr lang="en-US" sz="1200" u="sng" dirty="0" smtClean="0">
                <a:hlinkClick r:id="rId8"/>
              </a:rPr>
              <a:t>http://www.history.com/this-day-in-history/united-states-imposes-the-draft</a:t>
            </a:r>
            <a:r>
              <a:rPr lang="en-US" sz="1200" u="sng" dirty="0" smtClean="0"/>
              <a:t> </a:t>
            </a:r>
          </a:p>
          <a:p>
            <a:r>
              <a:rPr lang="en-US" sz="1200" dirty="0" smtClean="0"/>
              <a:t>Mothers against WW II  </a:t>
            </a:r>
            <a:r>
              <a:rPr lang="en-US" sz="1200" u="sng" dirty="0" smtClean="0">
                <a:hlinkClick r:id="rId9"/>
              </a:rPr>
              <a:t>https://carolynyeager.net/mothers-movement-agitating-against-american-involvement-world-war-ii</a:t>
            </a:r>
            <a:r>
              <a:rPr lang="en-US" sz="1200" u="sng" dirty="0" smtClean="0"/>
              <a:t> </a:t>
            </a:r>
          </a:p>
          <a:p>
            <a:endParaRPr lang="en-US" sz="1200" u="sng" dirty="0"/>
          </a:p>
          <a:p>
            <a:r>
              <a:rPr lang="en-US" sz="1200" dirty="0" smtClean="0"/>
              <a:t>Letter to President Truman regarding Draft and African Americans    </a:t>
            </a:r>
            <a:r>
              <a:rPr lang="en-US" sz="1200" u="sng" dirty="0" smtClean="0">
                <a:hlinkClick r:id="rId10"/>
              </a:rPr>
              <a:t>https://research.archives.gov/id/201129</a:t>
            </a:r>
            <a:r>
              <a:rPr lang="en-US" sz="1200" u="sng" dirty="0" smtClean="0"/>
              <a:t>  </a:t>
            </a:r>
          </a:p>
          <a:p>
            <a:r>
              <a:rPr lang="en-US" sz="1200" dirty="0" smtClean="0"/>
              <a:t>Vietnam War  </a:t>
            </a:r>
            <a:r>
              <a:rPr lang="en-US" sz="1200" u="sng" dirty="0" smtClean="0">
                <a:hlinkClick r:id="rId11"/>
              </a:rPr>
              <a:t>http://www.history.com/topics/vietnam-war</a:t>
            </a:r>
            <a:endParaRPr lang="en-US" sz="1200" u="sng" dirty="0" smtClean="0"/>
          </a:p>
          <a:p>
            <a:r>
              <a:rPr lang="en-US" sz="1200" dirty="0" smtClean="0"/>
              <a:t>Vietnam War Draft Resistance  </a:t>
            </a:r>
          </a:p>
          <a:p>
            <a:r>
              <a:rPr lang="en-US" sz="1200" u="sng" dirty="0" smtClean="0">
                <a:hlinkClick r:id="rId12"/>
              </a:rPr>
              <a:t>http://depts.washington.edu/antiwar/vietnam_draft.shtml</a:t>
            </a:r>
            <a:endParaRPr lang="en-US" sz="1200" u="sng" dirty="0" smtClean="0"/>
          </a:p>
          <a:p>
            <a:r>
              <a:rPr lang="en-US" sz="1200" dirty="0" smtClean="0"/>
              <a:t>Statistics on Vietnam War  </a:t>
            </a:r>
            <a:r>
              <a:rPr lang="en-US" sz="1200" u="sng" dirty="0" smtClean="0">
                <a:hlinkClick r:id="rId13"/>
              </a:rPr>
              <a:t>http://www.vcn.bc.ca/~jjones/hstrnt.html</a:t>
            </a:r>
            <a:r>
              <a:rPr lang="en-US" sz="1200" u="sng" dirty="0" smtClean="0"/>
              <a:t> </a:t>
            </a:r>
            <a:endParaRPr lang="en-US" sz="1200" u="sng" dirty="0"/>
          </a:p>
          <a:p>
            <a:r>
              <a:rPr lang="en-US" sz="1200" dirty="0" smtClean="0"/>
              <a:t>Veterans' Stories: The Veterans History Project  </a:t>
            </a:r>
            <a:r>
              <a:rPr lang="en-US" sz="1200" u="sng" dirty="0" smtClean="0">
                <a:hlinkClick r:id="rId14"/>
              </a:rPr>
              <a:t>http://www.loc.gov/teachers/classroommaterials/primarysourcesets/veterans</a:t>
            </a:r>
            <a:r>
              <a:rPr lang="en-US" sz="1200" dirty="0" smtClean="0">
                <a:hlinkClick r:id="rId14"/>
              </a:rPr>
              <a:t>/</a:t>
            </a:r>
            <a:r>
              <a:rPr lang="en-US" sz="1200" dirty="0" smtClean="0"/>
              <a:t>  Interview, artifacts, photographs from veterans from WW I through Present day</a:t>
            </a:r>
          </a:p>
          <a:p>
            <a:endParaRPr lang="en-US" sz="1200" u="sng" dirty="0" smtClean="0"/>
          </a:p>
          <a:p>
            <a:endParaRPr lang="en-US" sz="1200" u="sng" dirty="0" smtClean="0"/>
          </a:p>
          <a:p>
            <a:endParaRPr lang="en-US" sz="1200" u="sng" dirty="0" smtClean="0"/>
          </a:p>
          <a:p>
            <a:endParaRPr lang="en-US" sz="1200" u="sng" dirty="0" smtClean="0"/>
          </a:p>
          <a:p>
            <a:endParaRPr lang="en-US" sz="1200" dirty="0"/>
          </a:p>
          <a:p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74496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War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Rely on conscription vs voluntary enlistment</a:t>
            </a:r>
          </a:p>
          <a:p>
            <a:pPr lvl="1"/>
            <a:r>
              <a:rPr lang="en-US" dirty="0" smtClean="0"/>
              <a:t>Only 73,000 volunteers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enlisted </a:t>
            </a:r>
          </a:p>
          <a:p>
            <a:pPr lvl="1"/>
            <a:r>
              <a:rPr lang="en-US" dirty="0" smtClean="0"/>
              <a:t>Target 1 million target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Selective Service Act of 1917 -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avoid defects in the Civil War system 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Exemptions: Dependency (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Both </a:t>
            </a: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                      Grandfathers exempt)</a:t>
            </a:r>
            <a:r>
              <a:rPr lang="en-US" dirty="0" smtClean="0"/>
              <a:t>,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Essential occupations, and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Religious scruples 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2468" y="4583927"/>
            <a:ext cx="3528060" cy="200406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410200" y="1905000"/>
            <a:ext cx="2331057" cy="1802793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501" y="4876800"/>
            <a:ext cx="1509713" cy="183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308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World War I Support   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4800" y="3200400"/>
            <a:ext cx="2979678" cy="355884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553200" y="76200"/>
            <a:ext cx="2590800" cy="30480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7289" y="1066800"/>
            <a:ext cx="4442460" cy="31089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4419600"/>
            <a:ext cx="3215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Strong support for draft </a:t>
            </a:r>
          </a:p>
          <a:p>
            <a:r>
              <a:rPr lang="en-US" sz="2400" dirty="0"/>
              <a:t>a</a:t>
            </a:r>
            <a:r>
              <a:rPr lang="en-US" sz="2400" dirty="0" smtClean="0"/>
              <a:t>nd service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0925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Pre-World War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1940 Selective Training and Service Act –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First national conscription in peacetime</a:t>
            </a:r>
          </a:p>
          <a:p>
            <a:pPr lvl="1"/>
            <a:r>
              <a:rPr lang="en-US" dirty="0" smtClean="0"/>
              <a:t>Established the Selective Service System as an independent Federal agency</a:t>
            </a:r>
            <a:endParaRPr lang="en-US" dirty="0" smtClean="0"/>
          </a:p>
          <a:p>
            <a:pPr lvl="1"/>
            <a:r>
              <a:rPr lang="en-US" dirty="0" smtClean="0"/>
              <a:t>Required registration all men between 21 and 36</a:t>
            </a:r>
          </a:p>
          <a:p>
            <a:pPr lvl="1"/>
            <a:r>
              <a:rPr lang="en-US" dirty="0" smtClean="0"/>
              <a:t>If selected by national lottery – Serve 1 year</a:t>
            </a:r>
          </a:p>
          <a:p>
            <a:pPr lvl="1"/>
            <a:r>
              <a:rPr lang="en-US" dirty="0" smtClean="0"/>
              <a:t>20 million eligible young men</a:t>
            </a:r>
          </a:p>
          <a:p>
            <a:pPr lvl="2"/>
            <a:r>
              <a:rPr lang="en-US" dirty="0" smtClean="0"/>
              <a:t>50 percent were rejected first year</a:t>
            </a:r>
          </a:p>
          <a:p>
            <a:pPr lvl="3"/>
            <a:r>
              <a:rPr lang="en-US" dirty="0" smtClean="0"/>
              <a:t>health reasons </a:t>
            </a:r>
          </a:p>
          <a:p>
            <a:pPr lvl="3"/>
            <a:r>
              <a:rPr lang="en-US" dirty="0" smtClean="0"/>
              <a:t>illiterate (20 percent of registered were illiterate)</a:t>
            </a:r>
          </a:p>
          <a:p>
            <a:pPr lvl="1"/>
            <a:r>
              <a:rPr lang="en-US" dirty="0" smtClean="0"/>
              <a:t> Blacks were passed over - assumptions about their abilities and viability of a mixed-race military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752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War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1941 - Extended term of service to the duration of the war plus six months </a:t>
            </a:r>
          </a:p>
          <a:p>
            <a:pPr lvl="1"/>
            <a:r>
              <a:rPr lang="en-US" dirty="0" smtClean="0"/>
              <a:t>Required registration all men between 18-64</a:t>
            </a:r>
          </a:p>
          <a:p>
            <a:pPr lvl="1"/>
            <a:r>
              <a:rPr lang="en-US" dirty="0" smtClean="0"/>
              <a:t>Average service member’s age 26 </a:t>
            </a:r>
          </a:p>
          <a:p>
            <a:pPr marL="0" indent="0">
              <a:buNone/>
            </a:pPr>
            <a:r>
              <a:rPr lang="en-US" dirty="0" smtClean="0"/>
              <a:t>1943 - “quota” was imposed to limit number of blacks</a:t>
            </a:r>
          </a:p>
          <a:p>
            <a:pPr lvl="1"/>
            <a:r>
              <a:rPr lang="en-US" dirty="0" smtClean="0"/>
              <a:t>Roughly 10.6 percent of fighting force </a:t>
            </a:r>
          </a:p>
          <a:p>
            <a:pPr lvl="1"/>
            <a:r>
              <a:rPr lang="en-US" dirty="0" smtClean="0"/>
              <a:t>Restricted to “labor units”</a:t>
            </a:r>
            <a:endParaRPr lang="en-US" dirty="0" smtClean="0"/>
          </a:p>
          <a:p>
            <a:pPr lvl="1"/>
            <a:r>
              <a:rPr lang="en-US" dirty="0" smtClean="0"/>
              <a:t>Used in combat as war progressed</a:t>
            </a:r>
          </a:p>
          <a:p>
            <a:pPr lvl="1"/>
            <a:r>
              <a:rPr lang="en-US" dirty="0" smtClean="0"/>
              <a:t>Faced violence/lynching among military ranks</a:t>
            </a:r>
          </a:p>
          <a:p>
            <a:pPr marL="0" indent="0">
              <a:buNone/>
            </a:pPr>
            <a:r>
              <a:rPr lang="en-US" dirty="0" smtClean="0"/>
              <a:t>1944 - Interned Japanese-American (nisei) - made      </a:t>
            </a:r>
            <a:r>
              <a:rPr lang="en-US" sz="1100" dirty="0" smtClean="0"/>
              <a:t>American Negro infantrymen at roll call in France</a:t>
            </a:r>
            <a:endParaRPr lang="en-US" sz="1100" dirty="0" smtClean="0"/>
          </a:p>
          <a:p>
            <a:pPr marL="0" indent="0">
              <a:buNone/>
            </a:pPr>
            <a:r>
              <a:rPr lang="en-US" dirty="0" smtClean="0"/>
              <a:t>            eligible for draft, despite being held internment camps </a:t>
            </a:r>
          </a:p>
          <a:p>
            <a:pPr marL="0" indent="0">
              <a:buNone/>
            </a:pPr>
            <a:r>
              <a:rPr lang="en-US" dirty="0" smtClean="0"/>
              <a:t>		            Heart Mountain Fair Play Committee refused to 		            go for physical exam or induction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76800"/>
            <a:ext cx="2914509" cy="175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667000"/>
            <a:ext cx="2076309" cy="133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8749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War II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3 Uncles drafted -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	Father enlisted in Army Air Co</a:t>
            </a:r>
            <a:r>
              <a:rPr lang="en-US" sz="3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     - Served 1944 – 1946 in Belgium</a:t>
            </a: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     - Learned trade airplane mechanic</a:t>
            </a: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     - Welcomed home</a:t>
            </a: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     - Didn’t share memories/info</a:t>
            </a: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</a:t>
            </a:r>
            <a:r>
              <a:rPr lang="en-US" dirty="0" smtClean="0"/>
              <a:t>Home front For and Against </a:t>
            </a:r>
          </a:p>
          <a:p>
            <a:pPr lvl="4">
              <a:buFontTx/>
              <a:buChar char="-"/>
            </a:pPr>
            <a:r>
              <a:rPr lang="en-US" dirty="0" smtClean="0"/>
              <a:t>Recycled, Victory Gardens, Women in factories</a:t>
            </a:r>
          </a:p>
          <a:p>
            <a:pPr marL="1371600" lvl="3" indent="0">
              <a:buNone/>
            </a:pPr>
            <a:r>
              <a:rPr lang="en-US" dirty="0" smtClean="0"/>
              <a:t>	-  Mother against war.</a:t>
            </a:r>
          </a:p>
          <a:p>
            <a:pPr marL="1371600" lvl="3" indent="0">
              <a:buNone/>
            </a:pPr>
            <a:r>
              <a:rPr lang="en-US" dirty="0"/>
              <a:t>	</a:t>
            </a:r>
            <a:r>
              <a:rPr lang="en-US" dirty="0" smtClean="0"/>
              <a:t>  - Protests</a:t>
            </a:r>
          </a:p>
          <a:p>
            <a:pPr lvl="4">
              <a:buFontTx/>
              <a:buChar char="-"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457021" cy="2189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08924">
            <a:off x="233087" y="2907873"/>
            <a:ext cx="1485423" cy="168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12" y="304799"/>
            <a:ext cx="1661171" cy="2457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788" y="4038600"/>
            <a:ext cx="1600200" cy="227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57800"/>
            <a:ext cx="2456289" cy="1413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78006"/>
            <a:ext cx="1946620" cy="158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0398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WW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1945 – Pardoned nisei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1948 - Letter to President Truman: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</a:t>
            </a:r>
          </a:p>
          <a:p>
            <a:pPr marL="0" indent="0">
              <a:buNone/>
            </a:pPr>
            <a:r>
              <a:rPr lang="en-US" dirty="0" smtClean="0"/>
              <a:t>1948 - Executive Order 9981 bans the </a:t>
            </a:r>
          </a:p>
          <a:p>
            <a:pPr marL="0" indent="0">
              <a:buNone/>
            </a:pPr>
            <a:r>
              <a:rPr lang="en-US" dirty="0" smtClean="0"/>
              <a:t>	segregation of the Armed Forces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685800"/>
            <a:ext cx="2385186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4544074"/>
            <a:ext cx="5714999" cy="33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91" y="4136860"/>
            <a:ext cx="4495800" cy="34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79" y="2113349"/>
            <a:ext cx="1974929" cy="131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147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Continues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1948 until 1973 - Both peacetime &amp; conflict</a:t>
            </a:r>
          </a:p>
          <a:p>
            <a:pPr lvl="1"/>
            <a:r>
              <a:rPr lang="en-US" dirty="0" smtClean="0"/>
              <a:t>Insufficient volunteers </a:t>
            </a:r>
          </a:p>
          <a:p>
            <a:pPr lvl="1"/>
            <a:r>
              <a:rPr lang="en-US" dirty="0" smtClean="0"/>
              <a:t>Men drafted to fill vacancies </a:t>
            </a:r>
          </a:p>
          <a:p>
            <a:pPr lvl="1"/>
            <a:r>
              <a:rPr lang="en-US" dirty="0" smtClean="0"/>
              <a:t>Used as a club to force "voluntary" enlistment </a:t>
            </a:r>
          </a:p>
          <a:p>
            <a:pPr lvl="1"/>
            <a:r>
              <a:rPr lang="en-US" dirty="0" smtClean="0"/>
              <a:t>Also used as choice between jail time during conflict</a:t>
            </a:r>
          </a:p>
          <a:p>
            <a:pPr marL="57150" indent="0">
              <a:buNone/>
            </a:pPr>
            <a:r>
              <a:rPr lang="en-US" dirty="0" smtClean="0"/>
              <a:t>1950-1953 – Korea Conflict  </a:t>
            </a:r>
          </a:p>
          <a:p>
            <a:pPr marL="57150" indent="0">
              <a:buNone/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Uncle drafted, 2 cousins drafted (neither encountered combat – assigned to Germany)</a:t>
            </a:r>
          </a:p>
          <a:p>
            <a:pPr marL="5715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767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War Era (1955-1975)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1969 -Peak </a:t>
            </a:r>
            <a:r>
              <a:rPr lang="en-US" dirty="0"/>
              <a:t>of U.S. </a:t>
            </a:r>
            <a:r>
              <a:rPr lang="en-US" dirty="0" smtClean="0"/>
              <a:t>involvement</a:t>
            </a:r>
          </a:p>
          <a:p>
            <a:pPr lvl="1"/>
            <a:r>
              <a:rPr lang="en-US" dirty="0" smtClean="0"/>
              <a:t>Over 500,000 </a:t>
            </a:r>
            <a:r>
              <a:rPr lang="en-US" dirty="0"/>
              <a:t>U.S. military </a:t>
            </a:r>
            <a:r>
              <a:rPr lang="en-US" dirty="0" smtClean="0"/>
              <a:t>personnel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1/3 drafted</a:t>
            </a:r>
          </a:p>
          <a:p>
            <a:pPr lvl="1"/>
            <a:r>
              <a:rPr lang="en-US" dirty="0" smtClean="0"/>
              <a:t>Average age 21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Brother served 1969 – 1973  AF </a:t>
            </a: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Upset by protests/evaders</a:t>
            </a:r>
          </a:p>
          <a:p>
            <a:pPr marL="0" indent="0"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 Doesn’t talk about experience; medical issues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Several cousins served – None responded to request for interview</a:t>
            </a:r>
          </a:p>
          <a:p>
            <a:r>
              <a:rPr lang="en-US" dirty="0" smtClean="0"/>
              <a:t>1973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- </a:t>
            </a:r>
            <a:r>
              <a:rPr lang="en-US" dirty="0" smtClean="0"/>
              <a:t>U.S. troops withdrawn 1973	</a:t>
            </a:r>
          </a:p>
          <a:p>
            <a:pPr lvl="1"/>
            <a:r>
              <a:rPr lang="en-US" dirty="0"/>
              <a:t>1 out of 10 soldiers </a:t>
            </a:r>
            <a:r>
              <a:rPr lang="en-US" dirty="0" smtClean="0"/>
              <a:t>injured </a:t>
            </a:r>
            <a:r>
              <a:rPr lang="en-US" dirty="0"/>
              <a:t>or killed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46523" y="1962261"/>
            <a:ext cx="2354784" cy="126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334000"/>
            <a:ext cx="1920875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5752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499</Words>
  <Application>Microsoft Office PowerPoint</Application>
  <PresentationFormat>On-screen Show (4:3)</PresentationFormat>
  <Paragraphs>126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Military Draft</vt:lpstr>
      <vt:lpstr>World War I</vt:lpstr>
      <vt:lpstr>World War I Support     </vt:lpstr>
      <vt:lpstr>Pre-World War II</vt:lpstr>
      <vt:lpstr>World War II</vt:lpstr>
      <vt:lpstr>World War II</vt:lpstr>
      <vt:lpstr>Post WW II</vt:lpstr>
      <vt:lpstr>Draft Continues</vt:lpstr>
      <vt:lpstr>Vietnam War Era (1955-1975)</vt:lpstr>
      <vt:lpstr>Vietnam War Era (1955-1975)</vt:lpstr>
      <vt:lpstr>Draft Suspended/Reinstated</vt:lpstr>
      <vt:lpstr>Draft Today - Future </vt:lpstr>
      <vt:lpstr>Resources</vt:lpstr>
    </vt:vector>
  </TitlesOfParts>
  <Company>DOD Education Activity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Military Draft</dc:title>
  <dc:creator>Scharch, Mabel Jeanne Ms. CIV OSD/DoDEA-Pacific</dc:creator>
  <cp:lastModifiedBy>Scharch, Mabel Jeanne Ms. CIV OSD/DoDEA-Pacific</cp:lastModifiedBy>
  <cp:revision>26</cp:revision>
  <dcterms:created xsi:type="dcterms:W3CDTF">2015-12-05T23:37:08Z</dcterms:created>
  <dcterms:modified xsi:type="dcterms:W3CDTF">2015-12-06T07:11:54Z</dcterms:modified>
</cp:coreProperties>
</file>